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72" r:id="rId4"/>
    <p:sldId id="271" r:id="rId5"/>
    <p:sldId id="270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4919-512E-4290-A0C7-F3922812A378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00A0-4339-4545-8867-BB1F7E475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2385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4919-512E-4290-A0C7-F3922812A378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00A0-4339-4545-8867-BB1F7E475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8501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4919-512E-4290-A0C7-F3922812A378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00A0-4339-4545-8867-BB1F7E475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3849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4919-512E-4290-A0C7-F3922812A378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00A0-4339-4545-8867-BB1F7E475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87340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4919-512E-4290-A0C7-F3922812A378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00A0-4339-4545-8867-BB1F7E475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9578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4919-512E-4290-A0C7-F3922812A378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00A0-4339-4545-8867-BB1F7E475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8841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4919-512E-4290-A0C7-F3922812A378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00A0-4339-4545-8867-BB1F7E475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26730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4919-512E-4290-A0C7-F3922812A378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00A0-4339-4545-8867-BB1F7E475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691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4919-512E-4290-A0C7-F3922812A378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00A0-4339-4545-8867-BB1F7E475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4966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4919-512E-4290-A0C7-F3922812A378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00A0-4339-4545-8867-BB1F7E475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0047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4919-512E-4290-A0C7-F3922812A378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00A0-4339-4545-8867-BB1F7E475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8598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74919-512E-4290-A0C7-F3922812A378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500A0-4339-4545-8867-BB1F7E475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890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2435"/>
          <a:stretch/>
        </p:blipFill>
        <p:spPr>
          <a:xfrm>
            <a:off x="0" y="0"/>
            <a:ext cx="12192000" cy="3237822"/>
          </a:xfr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00174" y="1514476"/>
            <a:ext cx="9410701" cy="4972050"/>
          </a:xfrm>
        </p:spPr>
        <p:txBody>
          <a:bodyPr>
            <a:normAutofit fontScale="90000"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  <a:br>
              <a:rPr lang="ru-RU" sz="31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состоянии</a:t>
            </a:r>
            <a:br>
              <a:rPr lang="ru-RU" sz="31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Уральского Горного Училища</a:t>
            </a:r>
            <a:br>
              <a:rPr lang="ru-RU" sz="31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1-го мая по 1-ое сентября 1853года</a:t>
            </a: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Составили:</a:t>
            </a: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Управляющий училищем  Титулярный Советник                                                    М.  Блинов</a:t>
            </a:r>
            <a:b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Исправляющий </a:t>
            </a:r>
            <a:b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должность инспектора классов Коллежский  Секретарь                             Н. </a:t>
            </a:r>
            <a:r>
              <a:rPr lang="ru-RU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Чупин</a:t>
            </a: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655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838200" y="234778"/>
          <a:ext cx="10515600" cy="6474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647494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1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b="1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b="1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направлено, так чтобы  в продолжение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мая, июня  и июля  месяцев отчасти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вознаградить потерю времени в начале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учебного года,  и главным образом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приготовить учеников настолько, чтобы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август месяц могли они с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пользою  употребить  на практических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занятиях, по этому  с разрешения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Его Высокопревосходительства, господина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Главного Начальника Уральских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заводов не только не было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производимо испытаний, но и в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продолжение июля  месяца, назначенного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 положению для вакаций ( во время каникул),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производилось учение.</a:t>
                      </a:r>
                    </a:p>
                    <a:p>
                      <a:r>
                        <a:rPr lang="ru-RU" sz="1400" b="1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 учителях: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Учители, в течении курса, занимались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большим усердием и вели себя примерно.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Преподаватель химии  горный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инженер капитан Данилов, по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распоряжению Его Высокопревосходительства,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господина Главного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endParaRPr lang="ru-RU" sz="1400" b="1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642835" cy="1765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03" r="38479" b="72592"/>
          <a:stretch/>
        </p:blipFill>
        <p:spPr>
          <a:xfrm>
            <a:off x="377629" y="90104"/>
            <a:ext cx="921141" cy="792610"/>
          </a:xfrm>
          <a:prstGeom prst="rect">
            <a:avLst/>
          </a:prstGeom>
        </p:spPr>
      </p:pic>
      <p:pic>
        <p:nvPicPr>
          <p:cNvPr id="7" name="Рисунок 6" descr="C:\Users\work\Desktop\отчет копии  страниц\9.jpg"/>
          <p:cNvPicPr/>
          <p:nvPr/>
        </p:nvPicPr>
        <p:blipFill>
          <a:blip r:embed="rId4" cstate="print"/>
          <a:srcRect l="11705" t="10023" r="4757" b="14103"/>
          <a:stretch>
            <a:fillRect/>
          </a:stretch>
        </p:blipFill>
        <p:spPr bwMode="auto">
          <a:xfrm>
            <a:off x="1195629" y="578734"/>
            <a:ext cx="4661162" cy="600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294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838200" y="234778"/>
          <a:ext cx="10515600" cy="6474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647494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b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b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b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Начальника Уральских заводов, от должности по Училищу уволен, а в место его с 1-го сентября  определен инженер поручик  </a:t>
                      </a:r>
                      <a:r>
                        <a:rPr lang="ru-RU" sz="1600" b="0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Штенфельдт</a:t>
                      </a:r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Состояние учебных пособий: </a:t>
                      </a:r>
                    </a:p>
                    <a:p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Учебных пособий  для наличного числа учеников по настоящее время  было</a:t>
                      </a:r>
                    </a:p>
                    <a:p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достаточно, но для преподавания в следующие годы продолжается выписка  продолжается выписка учебных руководств и замечательнейших ученых сочинений  под непосредственным  наблюдением и руководством господина Главного Начальника Уральских заводов.</a:t>
                      </a:r>
                    </a:p>
                    <a:p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Кроме того сделано распоряжение о доставлении училищу от всех заводских округов образцов минералов, горных пород, заводских продуктов и о приготовлении  моделей важнейших и </a:t>
                      </a:r>
                      <a:r>
                        <a:rPr lang="ru-RU" sz="1600" b="0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употребительнейших</a:t>
                      </a:r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заводских машин и устройств.</a:t>
                      </a:r>
                    </a:p>
                    <a:p>
                      <a:r>
                        <a:rPr lang="ru-RU" sz="1600" b="1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  1-го мая  по 1-ое сентября Училищу сделаны следующие пожертвования:</a:t>
                      </a:r>
                    </a:p>
                    <a:p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1.От Его Высокопревосходительства, </a:t>
                      </a:r>
                    </a:p>
                    <a:p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ru-RU" sz="1200" b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642835" cy="1765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03" r="38479" b="72592"/>
          <a:stretch/>
        </p:blipFill>
        <p:spPr>
          <a:xfrm>
            <a:off x="377629" y="90104"/>
            <a:ext cx="921141" cy="792610"/>
          </a:xfrm>
          <a:prstGeom prst="rect">
            <a:avLst/>
          </a:prstGeom>
        </p:spPr>
      </p:pic>
      <p:pic>
        <p:nvPicPr>
          <p:cNvPr id="7" name="Рисунок 6" descr="C:\Users\work\Desktop\отчет копии  страниц\10.jpg"/>
          <p:cNvPicPr/>
          <p:nvPr/>
        </p:nvPicPr>
        <p:blipFill>
          <a:blip r:embed="rId4" cstate="print"/>
          <a:srcRect t="8249" r="7002" b="9830"/>
          <a:stretch>
            <a:fillRect/>
          </a:stretch>
        </p:blipFill>
        <p:spPr bwMode="auto">
          <a:xfrm>
            <a:off x="1018571" y="648182"/>
            <a:ext cx="4803495" cy="559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294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838200" y="20955"/>
          <a:ext cx="10515600" cy="667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6461297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b="0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господина Главного Начальника Уральских заводов – портрет Государя Императора, 38 штуфов минералов и модель железного лафета  системы полковника </a:t>
                      </a:r>
                      <a:r>
                        <a:rPr lang="ru-RU" sz="1600" b="0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Венголовского</a:t>
                      </a:r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ru-RU" sz="1600" b="1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2.От управляющего Училищем Титулярного Советника </a:t>
                      </a:r>
                      <a:r>
                        <a:rPr lang="ru-RU" sz="1600" b="1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Блинова</a:t>
                      </a:r>
                      <a:r>
                        <a:rPr lang="ru-RU" sz="1600" b="1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сочинения:</a:t>
                      </a:r>
                    </a:p>
                    <a:p>
                      <a:r>
                        <a:rPr lang="ru-RU" sz="1600" b="0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а.Таблицы</a:t>
                      </a:r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логарифмов </a:t>
                      </a:r>
                      <a:r>
                        <a:rPr lang="ru-RU" sz="1600" b="0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Каллета</a:t>
                      </a:r>
                      <a:endParaRPr lang="ru-RU" sz="1600" b="0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в. Таблицы логарифмов  Веги.</a:t>
                      </a:r>
                    </a:p>
                    <a:p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с. Руководство к устройству  мельниц и плотин Соколова.</a:t>
                      </a:r>
                    </a:p>
                    <a:p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д.Николай Михайлович Карамзин.  Сочинения </a:t>
                      </a:r>
                      <a:r>
                        <a:rPr lang="ru-RU" sz="1600" b="0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Старчевскаго</a:t>
                      </a:r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ф.Атлас чертежей  </a:t>
                      </a:r>
                      <a:r>
                        <a:rPr lang="ru-RU" sz="1600" b="0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употребительнейших</a:t>
                      </a:r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 полезнейших машин с текстом на французском языке.</a:t>
                      </a:r>
                    </a:p>
                    <a:p>
                      <a:r>
                        <a:rPr lang="ru-RU" sz="1600" b="1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от  Исправляющего должность инспектора классов, коллежского Секретаря </a:t>
                      </a:r>
                      <a:r>
                        <a:rPr lang="ru-RU" sz="1600" b="1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Чупина</a:t>
                      </a:r>
                      <a:r>
                        <a:rPr lang="ru-RU" sz="1600" b="1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</a:p>
                    <a:p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а. Геодезия </a:t>
                      </a:r>
                      <a:r>
                        <a:rPr lang="ru-RU" sz="1600" b="0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Болотова</a:t>
                      </a:r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1 –го издания.</a:t>
                      </a:r>
                    </a:p>
                    <a:p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б.Геометрия и механика изящных  искусств, ремесел и художеств. </a:t>
                      </a:r>
                      <a:r>
                        <a:rPr lang="ru-RU" sz="1600" b="0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Дюпеня</a:t>
                      </a:r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в русском переводе.</a:t>
                      </a:r>
                    </a:p>
                    <a:p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-Маркшейдерское  искусство, Мартова.</a:t>
                      </a:r>
                    </a:p>
                    <a:p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-металлургия , </a:t>
                      </a:r>
                      <a:r>
                        <a:rPr lang="ru-RU" sz="1600" b="0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Скопова</a:t>
                      </a:r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русском переводе.</a:t>
                      </a:r>
                    </a:p>
                    <a:p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-таблицы логарифмов </a:t>
                      </a:r>
                    </a:p>
                    <a:p>
                      <a:r>
                        <a:rPr lang="ru-RU" sz="16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endParaRPr lang="ru-RU" sz="1600" b="0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600" b="0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600" b="0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642835" cy="1765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03" r="38479" b="72592"/>
          <a:stretch/>
        </p:blipFill>
        <p:spPr>
          <a:xfrm>
            <a:off x="377629" y="90104"/>
            <a:ext cx="921141" cy="792610"/>
          </a:xfrm>
          <a:prstGeom prst="rect">
            <a:avLst/>
          </a:prstGeom>
        </p:spPr>
      </p:pic>
      <p:pic>
        <p:nvPicPr>
          <p:cNvPr id="7" name="Рисунок 6" descr="C:\Users\work\Desktop\отчет копии  страниц\11.jpg"/>
          <p:cNvPicPr/>
          <p:nvPr/>
        </p:nvPicPr>
        <p:blipFill>
          <a:blip r:embed="rId4"/>
          <a:srcRect l="19883" t="10023" r="15339" b="14452"/>
          <a:stretch>
            <a:fillRect/>
          </a:stretch>
        </p:blipFill>
        <p:spPr bwMode="auto">
          <a:xfrm>
            <a:off x="1382452" y="331326"/>
            <a:ext cx="38481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294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733425" y="-1057275"/>
          <a:ext cx="10515600" cy="883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7549515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b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b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b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b="0" i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b="0" i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b="0" i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b="0" i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Веги</a:t>
                      </a:r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и несколько штуфов  Уральских минералов.</a:t>
                      </a:r>
                    </a:p>
                    <a:p>
                      <a:r>
                        <a:rPr lang="ru-RU" sz="1400" b="1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4. От  преподавателей Училища:</a:t>
                      </a:r>
                    </a:p>
                    <a:p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-Инженера штабс-капитана </a:t>
                      </a:r>
                      <a:r>
                        <a:rPr lang="ru-RU" sz="1400" b="0" i="0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Шграева</a:t>
                      </a:r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поручика  Малахова и от эконома  училища губернского секретаря  </a:t>
                      </a:r>
                      <a:r>
                        <a:rPr lang="ru-RU" sz="1400" b="0" i="0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Батманова</a:t>
                      </a:r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до 200-х сот штуфов минералов Уральских и частью  Нерчинских.</a:t>
                      </a:r>
                    </a:p>
                    <a:p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Состояние  здания.  Здание,  занимаемое Училищем , еще  несовершенно окончено  наружною отделкой, но внутреннее его устройство находится в самом  положении может быть достаточно для  помещения 120 человек воспитанников.</a:t>
                      </a:r>
                    </a:p>
                    <a:p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</a:p>
                    <a:p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Подписали:</a:t>
                      </a:r>
                    </a:p>
                    <a:p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Управляющий училищем  </a:t>
                      </a:r>
                    </a:p>
                    <a:p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Титулярный Советник                                    М.  Блинов</a:t>
                      </a:r>
                    </a:p>
                    <a:p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Исправляющий </a:t>
                      </a:r>
                    </a:p>
                    <a:p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должность инспектора классов </a:t>
                      </a:r>
                    </a:p>
                    <a:p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Коллежский   Секретарь                            </a:t>
                      </a:r>
                      <a:r>
                        <a:rPr lang="ru-RU" sz="1400" b="0" i="0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Н. </a:t>
                      </a:r>
                      <a:r>
                        <a:rPr lang="ru-RU" sz="1400" b="0" i="0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Чупин</a:t>
                      </a:r>
                      <a:endParaRPr lang="ru-RU" sz="1400" b="0" i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8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200" b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642835" cy="1765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03" r="38479" b="72592"/>
          <a:stretch/>
        </p:blipFill>
        <p:spPr>
          <a:xfrm>
            <a:off x="377629" y="90104"/>
            <a:ext cx="921141" cy="792610"/>
          </a:xfrm>
          <a:prstGeom prst="rect">
            <a:avLst/>
          </a:prstGeom>
        </p:spPr>
      </p:pic>
      <p:pic>
        <p:nvPicPr>
          <p:cNvPr id="7" name="Рисунок 6" descr="C:\Users\work\Desktop\отчет копии  страниц\12.jpg"/>
          <p:cNvPicPr/>
          <p:nvPr/>
        </p:nvPicPr>
        <p:blipFill>
          <a:blip r:embed="rId4" cstate="print"/>
          <a:srcRect t="12405" r="2352" b="13928"/>
          <a:stretch>
            <a:fillRect/>
          </a:stretch>
        </p:blipFill>
        <p:spPr bwMode="auto">
          <a:xfrm>
            <a:off x="1112193" y="254643"/>
            <a:ext cx="4582551" cy="579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294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838200" y="234778"/>
          <a:ext cx="10515600" cy="6474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647494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b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642835" cy="1765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03" r="38479" b="72592"/>
          <a:stretch/>
        </p:blipFill>
        <p:spPr>
          <a:xfrm>
            <a:off x="377629" y="90104"/>
            <a:ext cx="921141" cy="79261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48000" y="833377"/>
            <a:ext cx="60960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sz="4800" b="1" i="1" dirty="0" smtClean="0">
                <a:solidFill>
                  <a:srgbClr val="C00000"/>
                </a:solidFill>
              </a:rPr>
              <a:t>Спасибо за внимание</a:t>
            </a:r>
            <a:r>
              <a:rPr lang="ru-RU" sz="3600" b="1" i="1" dirty="0" smtClean="0">
                <a:solidFill>
                  <a:srgbClr val="C00000"/>
                </a:solidFill>
              </a:rPr>
              <a:t>!</a:t>
            </a:r>
          </a:p>
          <a:p>
            <a:pPr algn="ctr"/>
            <a:endParaRPr lang="ru-RU" dirty="0" smtClean="0">
              <a:solidFill>
                <a:srgbClr val="C00000"/>
              </a:solidFill>
            </a:endParaRPr>
          </a:p>
          <a:p>
            <a:pPr algn="ctr">
              <a:buFont typeface="Wingdings 2" pitchFamily="18" charset="2"/>
              <a:buNone/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Хорошего дня!</a:t>
            </a:r>
          </a:p>
          <a:p>
            <a:pPr algn="ctr">
              <a:buFont typeface="Wingdings 2" pitchFamily="18" charset="2"/>
              <a:buNone/>
            </a:pPr>
            <a:endParaRPr lang="ru-RU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 2" pitchFamily="18" charset="2"/>
              <a:buNone/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С уважением,  администратор </a:t>
            </a:r>
          </a:p>
          <a:p>
            <a:pPr algn="ctr">
              <a:buFont typeface="Wingdings 2" pitchFamily="18" charset="2"/>
              <a:buNone/>
            </a:pP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культурно-досугового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отдела </a:t>
            </a:r>
          </a:p>
          <a:p>
            <a:pPr algn="ctr">
              <a:buFont typeface="Wingdings 2" pitchFamily="18" charset="2"/>
              <a:buNone/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А.Е. Осокин</a:t>
            </a:r>
          </a:p>
        </p:txBody>
      </p:sp>
    </p:spTree>
    <p:extLst>
      <p:ext uri="{BB962C8B-B14F-4D97-AF65-F5344CB8AC3E}">
        <p14:creationId xmlns="" xmlns:p14="http://schemas.microsoft.com/office/powerpoint/2010/main" val="22294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838200" y="481914"/>
          <a:ext cx="10515600" cy="5549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554995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b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b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учеников: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1). С открытием Уральского горного училища,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1мая 1853года, поступило   в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оное  учеников на полное казенное содержание - 18.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С 1 мая по 1 сентября  вновь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поступивших и выбывших  не было.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 </a:t>
                      </a:r>
                    </a:p>
                    <a:p>
                      <a:r>
                        <a:rPr lang="ru-RU" sz="1400" b="1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Примечание:      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 эти 18 человек  по сути дети урядников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и прочих нижних чинов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Уральских Горных заводов.</a:t>
                      </a:r>
                    </a:p>
                    <a:p>
                      <a:endParaRPr lang="ru-RU" sz="1400" b="0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Примечание:   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Из числа этих учеников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принадлежат/: по жительству их</a:t>
                      </a:r>
                      <a:r>
                        <a:rPr lang="ru-RU" sz="1400" b="0" i="1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родителей:/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Пермской губернии-15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Оренбургской-2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Вятской-1</a:t>
                      </a:r>
                    </a:p>
                    <a:p>
                      <a:endParaRPr lang="ru-RU" sz="1400" b="0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учеников по успехам. 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2). По среднему выводу из  отметок 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преподавателей в ежемесячных ведомостях</a:t>
                      </a:r>
                    </a:p>
                    <a:p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endParaRPr lang="ru-RU" sz="1400" b="0" i="0" kern="1200" dirty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642835" cy="1765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03" r="38479" b="72592"/>
          <a:stretch/>
        </p:blipFill>
        <p:spPr>
          <a:xfrm>
            <a:off x="377629" y="90104"/>
            <a:ext cx="921141" cy="792610"/>
          </a:xfrm>
          <a:prstGeom prst="rect">
            <a:avLst/>
          </a:prstGeom>
        </p:spPr>
      </p:pic>
      <p:pic>
        <p:nvPicPr>
          <p:cNvPr id="7" name="Рисунок 6" descr="\\192.168.0.5\document's\Административно-хозяйственная часть\_Общие документы\Осокин\1.jpg"/>
          <p:cNvPicPr/>
          <p:nvPr/>
        </p:nvPicPr>
        <p:blipFill>
          <a:blip r:embed="rId4" cstate="print"/>
          <a:srcRect l="12667" t="10839" r="7322" b="13986"/>
          <a:stretch>
            <a:fillRect/>
          </a:stretch>
        </p:blipFill>
        <p:spPr bwMode="auto">
          <a:xfrm>
            <a:off x="1334530" y="642552"/>
            <a:ext cx="4381850" cy="539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294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794437" y="0"/>
          <a:ext cx="10515600" cy="664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658615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b="0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числе учеников по успехам в учении  состояло: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Отличников и очень хороши х-14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Хороших -4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</a:t>
                      </a:r>
                      <a:r>
                        <a:rPr lang="ru-RU" sz="1400" b="0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Средственных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-нет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Слабых –нет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400" b="1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Преподавание учения.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Преподавание учения началось с 8 мая  и 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продолжалось по     14 августа, исключая 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дней праздничных и  воскресных.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С 1  по 8 мая были произведены 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испытания ученикам, 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при   поступлении ими в Уральское горное 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училище, а с 4 августа   по 1 сентября 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ученики были  отправлены для 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практических  занятий на Березовские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золотые промыслы.</a:t>
                      </a:r>
                    </a:p>
                    <a:p>
                      <a:endParaRPr lang="ru-RU" sz="1400" b="0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Всего  с 8 мая по 4 августа  учебных дней 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было- 73.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В течении этого времени преподавались       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следующие  предметы: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</a:t>
                      </a:r>
                      <a:r>
                        <a:rPr lang="ru-RU" sz="1400" b="1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1). Закон Божий:  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общее понятия  о     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внешнем  общественном  Богослужении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800" b="1" i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ru-RU" sz="1800" b="0" i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ru-RU" sz="1800" b="0" i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200" b="0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642835" cy="1765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03" r="38479" b="72592"/>
          <a:stretch/>
        </p:blipFill>
        <p:spPr>
          <a:xfrm>
            <a:off x="377629" y="90104"/>
            <a:ext cx="921141" cy="792610"/>
          </a:xfrm>
          <a:prstGeom prst="rect">
            <a:avLst/>
          </a:prstGeom>
        </p:spPr>
      </p:pic>
      <p:pic>
        <p:nvPicPr>
          <p:cNvPr id="7" name="Рисунок 6" descr="\\192.168.0.5\document's\Административно-хозяйственная часть\_Общие документы\Осокин\2.jpg"/>
          <p:cNvPicPr/>
          <p:nvPr/>
        </p:nvPicPr>
        <p:blipFill>
          <a:blip r:embed="rId4" cstate="print"/>
          <a:srcRect l="5933" t="12704" r="13728" b="12704"/>
          <a:stretch>
            <a:fillRect/>
          </a:stretch>
        </p:blipFill>
        <p:spPr bwMode="auto">
          <a:xfrm>
            <a:off x="902044" y="395415"/>
            <a:ext cx="5177480" cy="605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294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303115" y="-914400"/>
          <a:ext cx="10219484" cy="758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9742"/>
                <a:gridCol w="5109742"/>
              </a:tblGrid>
              <a:tr h="641444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b="1" i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200" b="1" i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200" b="1" i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православной церкви, и о  вечернем    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богослужении, с объяснением особенно замечательных 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действий сего богослужения,  о богослужении утреннем, 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о  божественной литургии Св. Василия Великого и  Св. 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Иоанна   </a:t>
                      </a:r>
                      <a:r>
                        <a:rPr lang="ru-RU" sz="1400" b="0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Златоустого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 Златоуста).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Химия:  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общие понятия о сродстве,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законы его, от паях (в «паях», близких по значению к массе 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атома   водорода)</a:t>
                      </a:r>
                      <a:r>
                        <a:rPr lang="ru-RU" sz="1400" b="0" i="1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и химических  знаках.  О простых                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неметаллических телах, их свойствах и   важнейших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соединениях.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1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3. Минералогия: 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учение о  признаках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минералов, практические   упражнения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в распознавании  важнейших минералов.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</a:t>
                      </a:r>
                      <a:r>
                        <a:rPr lang="ru-RU" sz="1400" b="1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 Геогнозия. 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Введение в геогнозию: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а). важнейшие сведения из физики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в). начальные основания физической географии.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Геология: О явлениях  вулканических.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1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 Горное искусство.  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месторождениях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полезных минералов;   о горных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200" b="1" i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2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200" b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b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642835" cy="1765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03" r="38479" b="72592"/>
          <a:stretch/>
        </p:blipFill>
        <p:spPr>
          <a:xfrm>
            <a:off x="377629" y="90104"/>
            <a:ext cx="921141" cy="792610"/>
          </a:xfrm>
          <a:prstGeom prst="rect">
            <a:avLst/>
          </a:prstGeom>
        </p:spPr>
      </p:pic>
      <p:pic>
        <p:nvPicPr>
          <p:cNvPr id="7" name="Рисунок 6" descr="\\192.168.0.5\document's\Административно-хозяйственная часть\_Общие документы\Осокин\3.jpg"/>
          <p:cNvPicPr/>
          <p:nvPr/>
        </p:nvPicPr>
        <p:blipFill>
          <a:blip r:embed="rId4" cstate="print"/>
          <a:srcRect l="31106" t="9907" r="5879" b="13869"/>
          <a:stretch>
            <a:fillRect/>
          </a:stretch>
        </p:blipFill>
        <p:spPr bwMode="auto">
          <a:xfrm>
            <a:off x="1327113" y="398265"/>
            <a:ext cx="4905633" cy="58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294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838200" y="197707"/>
          <a:ext cx="10515600" cy="6524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6524369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r>
                        <a:rPr lang="ru-RU" sz="1400" b="1" i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работах:  лопаточный,  кайловый,  </a:t>
                      </a:r>
                      <a:r>
                        <a:rPr lang="ru-RU" sz="1400" b="0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кирочный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,  огненный и        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</a:t>
                      </a:r>
                      <a:r>
                        <a:rPr lang="ru-RU" sz="1400" b="0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порохострельный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Об отыскании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и  детальной разведке месторождений.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Об открытой разработке месторождений,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о подземных выработках вообще, и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разделение их  по назначению.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О подземных выработках  разведочных и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вспомогательных, о креплении деревом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шахт и </a:t>
                      </a:r>
                      <a:r>
                        <a:rPr lang="ru-RU" sz="1400" b="0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штольн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Коме того, пред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отправлением учеников для практических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занятий, объяснены им  правила ручной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и машинной промывки  золотоносных песков.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1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6. Алгебра: 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Введение; первые </a:t>
                      </a:r>
                      <a:r>
                        <a:rPr lang="ru-RU" sz="1400" b="0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алгебрические</a:t>
                      </a:r>
                      <a:endParaRPr lang="ru-RU" sz="1400" b="0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действия, понятие об отрицательных количествах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и действия над ними.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Сверх того, воспитанники занимались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решением задач, относящихся к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основным </a:t>
                      </a:r>
                      <a:r>
                        <a:rPr lang="ru-RU" sz="1400" b="0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алгебрическим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действиям.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7.Геометрия:  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пропорциональных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линиях, подобие треугольников и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многоугольников, о круге и измерении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400" b="0" i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endParaRPr lang="ru-RU" sz="1200" b="0" i="0" kern="1200" dirty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642835" cy="1765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03" r="38479" b="72592"/>
          <a:stretch/>
        </p:blipFill>
        <p:spPr>
          <a:xfrm>
            <a:off x="377629" y="90104"/>
            <a:ext cx="921141" cy="792610"/>
          </a:xfrm>
          <a:prstGeom prst="rect">
            <a:avLst/>
          </a:prstGeom>
        </p:spPr>
      </p:pic>
      <p:pic>
        <p:nvPicPr>
          <p:cNvPr id="7" name="Рисунок 6" descr="\\192.168.0.5\document's\Административно-хозяйственная часть\_Общие документы\Осокин\4.jpg"/>
          <p:cNvPicPr/>
          <p:nvPr/>
        </p:nvPicPr>
        <p:blipFill>
          <a:blip r:embed="rId4" cstate="print"/>
          <a:srcRect l="18920" t="11772" r="19027" b="11655"/>
          <a:stretch>
            <a:fillRect/>
          </a:stretch>
        </p:blipFill>
        <p:spPr bwMode="auto">
          <a:xfrm>
            <a:off x="914400" y="398891"/>
            <a:ext cx="4664545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294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952500" y="146068"/>
          <a:ext cx="10515600" cy="6711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6711932">
                <a:tc>
                  <a:txBody>
                    <a:bodyPr/>
                    <a:lstStyle/>
                    <a:p>
                      <a:endParaRPr lang="ru-RU" b="0" dirty="0" smtClean="0"/>
                    </a:p>
                    <a:p>
                      <a:endParaRPr lang="ru-RU" b="0" dirty="0" smtClean="0"/>
                    </a:p>
                    <a:p>
                      <a:endParaRPr lang="ru-RU" b="0" dirty="0" smtClean="0"/>
                    </a:p>
                    <a:p>
                      <a:endParaRPr lang="ru-RU" b="0" dirty="0" smtClean="0"/>
                    </a:p>
                    <a:p>
                      <a:endParaRPr lang="ru-RU" b="0" dirty="0" smtClean="0"/>
                    </a:p>
                    <a:p>
                      <a:endParaRPr lang="ru-RU" b="0" dirty="0" smtClean="0"/>
                    </a:p>
                    <a:p>
                      <a:endParaRPr lang="ru-RU" b="0" dirty="0" smtClean="0"/>
                    </a:p>
                    <a:p>
                      <a:endParaRPr lang="ru-RU" b="0" dirty="0" smtClean="0"/>
                    </a:p>
                    <a:p>
                      <a:endParaRPr lang="ru-RU" b="0" dirty="0" smtClean="0"/>
                    </a:p>
                    <a:p>
                      <a:endParaRPr lang="ru-RU" b="0" dirty="0" smtClean="0"/>
                    </a:p>
                    <a:p>
                      <a:endParaRPr lang="ru-RU" b="0" dirty="0" smtClean="0"/>
                    </a:p>
                    <a:p>
                      <a:endParaRPr lang="ru-RU" b="0" dirty="0" smtClean="0"/>
                    </a:p>
                    <a:p>
                      <a:endParaRPr lang="ru-RU" b="0" dirty="0" smtClean="0"/>
                    </a:p>
                    <a:p>
                      <a:endParaRPr lang="ru-RU" b="0" dirty="0" smtClean="0"/>
                    </a:p>
                    <a:p>
                      <a:endParaRPr lang="ru-RU" b="0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углов;  о пропорциональных линиях в круге,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употребление нониуса (вторая линейка-Штангенциркуль).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Кроме того  занимались  решением задач, основанных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 свойствах хорд и касательных.</a:t>
                      </a:r>
                    </a:p>
                    <a:p>
                      <a:r>
                        <a:rPr lang="ru-RU" sz="1400" b="1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Примечание: 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Так как воспитанники по приемному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испытанию оказались не все одинаково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приготовленными по предметам  алгебры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  геометрии, то начальство Училища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нашло необходимым начать курсы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этих наук </a:t>
                      </a:r>
                      <a:r>
                        <a:rPr lang="ru-RU" sz="1400" b="0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основательнейшим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повторением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пройденного в Окружных  училищах,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из которых ученики  поступили.</a:t>
                      </a:r>
                    </a:p>
                    <a:p>
                      <a:r>
                        <a:rPr lang="ru-RU" sz="1400" b="1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8. Русское законоведение:  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необходимость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определение закона, источники для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познания закона, основные государственные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законы, учреждения государственные,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 составе и предметах ведомства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Государственного Совета, комитета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Министров и  Правительствующего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Сената.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endParaRPr lang="ru-RU" sz="1400" b="0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642835" cy="1765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03" r="38479" b="72592"/>
          <a:stretch/>
        </p:blipFill>
        <p:spPr>
          <a:xfrm>
            <a:off x="377629" y="90104"/>
            <a:ext cx="921141" cy="792610"/>
          </a:xfrm>
          <a:prstGeom prst="rect">
            <a:avLst/>
          </a:prstGeom>
        </p:spPr>
      </p:pic>
      <p:pic>
        <p:nvPicPr>
          <p:cNvPr id="7" name="Рисунок 6" descr="\\192.168.0.5\document's\Административно-хозяйственная часть\_Общие документы\Осокин\5.jpg"/>
          <p:cNvPicPr/>
          <p:nvPr/>
        </p:nvPicPr>
        <p:blipFill>
          <a:blip r:embed="rId4" cstate="print"/>
          <a:srcRect l="4329" t="6179" r="3265" b="6775"/>
          <a:stretch>
            <a:fillRect/>
          </a:stretch>
        </p:blipFill>
        <p:spPr bwMode="auto">
          <a:xfrm>
            <a:off x="976185" y="605482"/>
            <a:ext cx="4798540" cy="570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294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838200" y="234778"/>
          <a:ext cx="10515600" cy="6474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647494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9).Черчение и рисование: 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линейное черчение </a:t>
                      </a:r>
                      <a:endParaRPr lang="ru-RU" sz="14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 рисование  географических карт.</a:t>
                      </a:r>
                      <a:endParaRPr lang="ru-RU" sz="14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10). Практические занятия  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учеников </a:t>
                      </a:r>
                      <a:endParaRPr lang="ru-RU" sz="14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продолжение мая и июня </a:t>
                      </a:r>
                      <a:endParaRPr lang="ru-RU" sz="14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месяцев состояли  в изучении</a:t>
                      </a:r>
                      <a:endParaRPr lang="ru-RU" sz="14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столярного и  слесарного ремесел в</a:t>
                      </a:r>
                      <a:endParaRPr lang="ru-RU" sz="14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Екатеринбургской механической фабрике.</a:t>
                      </a:r>
                      <a:endParaRPr lang="ru-RU" sz="14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Здесь одна половина  воспитанников</a:t>
                      </a:r>
                      <a:endParaRPr lang="ru-RU" sz="14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занималась  в столярном цехе фуговкой досок,</a:t>
                      </a:r>
                      <a:endParaRPr lang="ru-RU" sz="14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 другая  в слесарном –опиловкой столярных</a:t>
                      </a:r>
                      <a:endParaRPr lang="ru-RU" sz="14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инструментов: стамесок и стругов.</a:t>
                      </a:r>
                      <a:endParaRPr lang="ru-RU" sz="14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В продолжение июля месяца занятия</a:t>
                      </a:r>
                      <a:endParaRPr lang="ru-RU" sz="14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Механической фабрике  были прекращены</a:t>
                      </a:r>
                      <a:endParaRPr lang="ru-RU" sz="14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 случаю остановки работы в этом заведении.</a:t>
                      </a:r>
                      <a:endParaRPr lang="ru-RU" sz="14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4 числа августа  и по 1 сентября воспитанники</a:t>
                      </a:r>
                      <a:endParaRPr lang="ru-RU" sz="14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находились  на Березовских золотых промыслах,</a:t>
                      </a:r>
                      <a:endParaRPr lang="ru-RU" sz="14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где под руководством  и наблюдением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горного инженера </a:t>
                      </a:r>
                      <a:r>
                        <a:rPr lang="ru-RU" sz="1400" b="0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штабс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400" b="0" i="1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капитана Банникова и 2 опытных  уставщиков занятия</a:t>
                      </a:r>
                      <a:endParaRPr lang="ru-RU" sz="14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endParaRPr lang="ru-RU" sz="14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endParaRPr lang="ru-RU" sz="14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b="0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642835" cy="1765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03" r="38479" b="72592"/>
          <a:stretch/>
        </p:blipFill>
        <p:spPr>
          <a:xfrm>
            <a:off x="377629" y="90104"/>
            <a:ext cx="921141" cy="792610"/>
          </a:xfrm>
          <a:prstGeom prst="rect">
            <a:avLst/>
          </a:prstGeom>
        </p:spPr>
      </p:pic>
      <p:pic>
        <p:nvPicPr>
          <p:cNvPr id="7" name="Рисунок 6" descr="\\192.168.0.5\document's\Административно-хозяйственная часть\_Общие документы\Осокин\6.jpg"/>
          <p:cNvPicPr/>
          <p:nvPr/>
        </p:nvPicPr>
        <p:blipFill>
          <a:blip r:embed="rId4" cstate="print"/>
          <a:srcRect l="19241" t="12471" r="16141" b="12937"/>
          <a:stretch>
            <a:fillRect/>
          </a:stretch>
        </p:blipFill>
        <p:spPr bwMode="auto">
          <a:xfrm>
            <a:off x="1641856" y="415725"/>
            <a:ext cx="38385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294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828675" y="-899160"/>
          <a:ext cx="10515600" cy="798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741045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b="0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b="0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их состояли в следующем:</a:t>
                      </a:r>
                    </a:p>
                    <a:p>
                      <a:endParaRPr lang="ru-RU" sz="1400" b="0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1.На приисках Борисовском, Шиловском и  в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фабрике Нагорного рудника знакомили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 различными  ручными приемами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золотопесчаного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производства, работая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разрезе на добыче и  подкатке песков,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фабрике  при растирке  песков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грохотах и чашах, при откатке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откидных и поочередно учились  брать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пробы на  ручных вашгердах.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Борисовском прииске им было показано,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сверх того, действие Архимедова винта (спиральный классификатор).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2.Нам жильных рудниках: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а). </a:t>
                      </a:r>
                      <a:r>
                        <a:rPr lang="ru-RU" sz="1400" b="0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отдаленном-занимались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буровою и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кайловою работою; причем им  были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показаны  способы заряжения и </a:t>
                      </a:r>
                      <a:r>
                        <a:rPr lang="ru-RU" sz="1400" b="0" i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стреляния</a:t>
                      </a:r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шпуров; откатывали добытую руду   в  копер и поднимали ее бадьями с помощью ручного ворота из рудника на поверхность.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в). Петро-Михайловском  разбором руды. Таким образом здесь,  как 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endParaRPr lang="ru-RU" sz="1400" b="0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b="0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642835" cy="1765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03" r="38479" b="72592"/>
          <a:stretch/>
        </p:blipFill>
        <p:spPr>
          <a:xfrm>
            <a:off x="377629" y="90104"/>
            <a:ext cx="921141" cy="792610"/>
          </a:xfrm>
          <a:prstGeom prst="rect">
            <a:avLst/>
          </a:prstGeom>
        </p:spPr>
      </p:pic>
      <p:pic>
        <p:nvPicPr>
          <p:cNvPr id="7" name="Рисунок 6" descr="C:\Users\work\Desktop\отчет копии  страниц\7.jpg"/>
          <p:cNvPicPr/>
          <p:nvPr/>
        </p:nvPicPr>
        <p:blipFill>
          <a:blip r:embed="rId4" cstate="print"/>
          <a:srcRect l="18920" t="10723" r="14698" b="13520"/>
          <a:stretch>
            <a:fillRect/>
          </a:stretch>
        </p:blipFill>
        <p:spPr bwMode="auto">
          <a:xfrm>
            <a:off x="1195931" y="356524"/>
            <a:ext cx="394335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294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838200" y="234778"/>
          <a:ext cx="10515600" cy="6474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647494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b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b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b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</a:t>
                      </a:r>
                      <a:r>
                        <a:rPr lang="ru-RU" sz="1400" b="0" i="1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песчаном производстве, они</a:t>
                      </a:r>
                    </a:p>
                    <a:p>
                      <a:r>
                        <a:rPr lang="ru-RU" sz="1400" b="0" i="1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исполняли сами весь процесс  рудного</a:t>
                      </a:r>
                    </a:p>
                    <a:p>
                      <a:r>
                        <a:rPr lang="ru-RU" sz="1400" b="0" i="1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дела. Сверх того, в </a:t>
                      </a:r>
                      <a:r>
                        <a:rPr lang="ru-RU" sz="1400" b="0" i="1" kern="1200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Пышминском</a:t>
                      </a:r>
                      <a:r>
                        <a:rPr lang="ru-RU" sz="1400" b="0" i="1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заводе и </a:t>
                      </a:r>
                      <a:r>
                        <a:rPr lang="ru-RU" sz="1400" b="0" i="1" kern="1200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Севастьяновском</a:t>
                      </a:r>
                      <a:r>
                        <a:rPr lang="ru-RU" sz="1400" b="0" i="1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руднике они  спели наглядно  изучить толчейное и </a:t>
                      </a:r>
                      <a:r>
                        <a:rPr lang="ru-RU" sz="1400" b="0" i="1" kern="1200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амальмагирное</a:t>
                      </a:r>
                      <a:r>
                        <a:rPr lang="ru-RU" sz="1400" b="0" i="1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производства, устройство  плотины в Пышме, особенный отличительный способ ведения   работ на </a:t>
                      </a:r>
                      <a:r>
                        <a:rPr lang="ru-RU" sz="1400" b="0" i="1" kern="1200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Севастьяновском</a:t>
                      </a:r>
                      <a:r>
                        <a:rPr lang="ru-RU" sz="1400" b="0" i="1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прииске и действие  14- сильной паровой машины.</a:t>
                      </a:r>
                    </a:p>
                    <a:p>
                      <a:r>
                        <a:rPr lang="ru-RU" sz="1400" b="0" i="1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Кроме того, счертили </a:t>
                      </a:r>
                      <a:r>
                        <a:rPr lang="ru-RU" sz="1400" b="0" i="1" kern="1200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промывальные</a:t>
                      </a:r>
                      <a:r>
                        <a:rPr lang="ru-RU" sz="1400" b="0" i="1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механизмы </a:t>
                      </a:r>
                      <a:r>
                        <a:rPr lang="ru-RU" sz="1400" b="0" i="1" kern="1200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Борисовской</a:t>
                      </a:r>
                      <a:r>
                        <a:rPr lang="ru-RU" sz="1400" b="0" i="1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Нагорной фабрик и механизмы – толчейный и </a:t>
                      </a:r>
                      <a:r>
                        <a:rPr lang="ru-RU" sz="1400" b="0" i="1" kern="1200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амальгамирный</a:t>
                      </a:r>
                      <a:r>
                        <a:rPr lang="ru-RU" sz="1400" b="0" i="1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1" kern="1200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Пышминского</a:t>
                      </a:r>
                      <a:r>
                        <a:rPr lang="ru-RU" sz="1400" b="0" i="1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завода. В свободное от работы  время  знакомились с горными породами Березовских рудников и собрали небольшую коллекцию пород и минералов, которую и представили в училище.</a:t>
                      </a:r>
                    </a:p>
                    <a:p>
                      <a:endParaRPr lang="ru-RU" sz="1400" b="1" i="1" kern="1200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i="1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Испытание учеников.</a:t>
                      </a:r>
                    </a:p>
                    <a:p>
                      <a:r>
                        <a:rPr lang="ru-RU" sz="1400" b="0" i="1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 Училище открыто  только к 1 мая сего года и преподавание  было</a:t>
                      </a:r>
                      <a:endParaRPr lang="ru-RU" sz="1400" b="0" i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642835" cy="1765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03" r="38479" b="72592"/>
          <a:stretch/>
        </p:blipFill>
        <p:spPr>
          <a:xfrm>
            <a:off x="377629" y="90104"/>
            <a:ext cx="921141" cy="792610"/>
          </a:xfrm>
          <a:prstGeom prst="rect">
            <a:avLst/>
          </a:prstGeom>
        </p:spPr>
      </p:pic>
      <p:pic>
        <p:nvPicPr>
          <p:cNvPr id="7" name="Рисунок 6" descr="C:\Users\work\Desktop\отчет копии  страниц\8.jpg"/>
          <p:cNvPicPr/>
          <p:nvPr/>
        </p:nvPicPr>
        <p:blipFill>
          <a:blip r:embed="rId4" cstate="print"/>
          <a:srcRect l="2405" t="8199" r="6841" b="9815"/>
          <a:stretch>
            <a:fillRect/>
          </a:stretch>
        </p:blipFill>
        <p:spPr bwMode="auto">
          <a:xfrm>
            <a:off x="914400" y="891249"/>
            <a:ext cx="4821459" cy="556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294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1025</Words>
  <Application>Microsoft Office PowerPoint</Application>
  <PresentationFormat>Произвольный</PresentationFormat>
  <Paragraphs>458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                         Отчет  о состоянии  Уральского Горного Училища  с 1-го мая по 1-ое сентября 1853года.  Составили: Управляющий училищем  Титулярный Советник                                                    М.  Блинов  Исправляющий                  должность инспектора классов Коллежский  Секретарь                             Н. Чупин  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LizaLiza</dc:creator>
  <cp:lastModifiedBy>work</cp:lastModifiedBy>
  <cp:revision>69</cp:revision>
  <dcterms:created xsi:type="dcterms:W3CDTF">2021-12-05T18:56:09Z</dcterms:created>
  <dcterms:modified xsi:type="dcterms:W3CDTF">2023-03-07T06:10:17Z</dcterms:modified>
</cp:coreProperties>
</file>